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9" r:id="rId1"/>
  </p:sldMasterIdLst>
  <p:notesMasterIdLst>
    <p:notesMasterId r:id="rId15"/>
  </p:notesMasterIdLst>
  <p:handoutMasterIdLst>
    <p:handoutMasterId r:id="rId16"/>
  </p:handoutMasterIdLst>
  <p:sldIdLst>
    <p:sldId id="256" r:id="rId2"/>
    <p:sldId id="287" r:id="rId3"/>
    <p:sldId id="278" r:id="rId4"/>
    <p:sldId id="277" r:id="rId5"/>
    <p:sldId id="279" r:id="rId6"/>
    <p:sldId id="280" r:id="rId7"/>
    <p:sldId id="288" r:id="rId8"/>
    <p:sldId id="285" r:id="rId9"/>
    <p:sldId id="281" r:id="rId10"/>
    <p:sldId id="282" r:id="rId11"/>
    <p:sldId id="283" r:id="rId12"/>
    <p:sldId id="289" r:id="rId13"/>
    <p:sldId id="286" r:id="rId14"/>
  </p:sldIdLst>
  <p:sldSz cx="9144000" cy="6858000" type="screen4x3"/>
  <p:notesSz cx="6858000" cy="9144000"/>
  <p:defaultTextStyle>
    <a:defPPr>
      <a:defRPr lang="en-US"/>
    </a:defPPr>
    <a:lvl1pPr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8" charset="0"/>
      <a:defRPr sz="2400" i="1" kern="1200">
        <a:solidFill>
          <a:schemeClr val="accent2"/>
        </a:solidFill>
        <a:latin typeface="Arial" charset="0"/>
        <a:ea typeface="+mn-ea"/>
        <a:cs typeface="+mn-cs"/>
      </a:defRPr>
    </a:lvl1pPr>
    <a:lvl2pPr marL="4572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8" charset="0"/>
      <a:defRPr sz="2400" i="1" kern="1200">
        <a:solidFill>
          <a:schemeClr val="accent2"/>
        </a:solidFill>
        <a:latin typeface="Arial" charset="0"/>
        <a:ea typeface="+mn-ea"/>
        <a:cs typeface="+mn-cs"/>
      </a:defRPr>
    </a:lvl2pPr>
    <a:lvl3pPr marL="9144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8" charset="0"/>
      <a:defRPr sz="2400" i="1" kern="1200">
        <a:solidFill>
          <a:schemeClr val="accent2"/>
        </a:solidFill>
        <a:latin typeface="Arial" charset="0"/>
        <a:ea typeface="+mn-ea"/>
        <a:cs typeface="+mn-cs"/>
      </a:defRPr>
    </a:lvl3pPr>
    <a:lvl4pPr marL="13716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8" charset="0"/>
      <a:defRPr sz="2400" i="1" kern="1200">
        <a:solidFill>
          <a:schemeClr val="accent2"/>
        </a:solidFill>
        <a:latin typeface="Arial" charset="0"/>
        <a:ea typeface="+mn-ea"/>
        <a:cs typeface="+mn-cs"/>
      </a:defRPr>
    </a:lvl4pPr>
    <a:lvl5pPr marL="18288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8" charset="0"/>
      <a:defRPr sz="2400" i="1" kern="1200">
        <a:solidFill>
          <a:schemeClr val="accent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i="1" kern="1200">
        <a:solidFill>
          <a:schemeClr val="accent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i="1" kern="1200">
        <a:solidFill>
          <a:schemeClr val="accent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i="1" kern="1200">
        <a:solidFill>
          <a:schemeClr val="accent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i="1" kern="1200">
        <a:solidFill>
          <a:schemeClr val="accent2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55" autoAdjust="0"/>
    <p:restoredTop sz="74291" autoAdjust="0"/>
  </p:normalViewPr>
  <p:slideViewPr>
    <p:cSldViewPr>
      <p:cViewPr>
        <p:scale>
          <a:sx n="100" d="100"/>
          <a:sy n="100" d="100"/>
        </p:scale>
        <p:origin x="-1068" y="11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40" d="100"/>
          <a:sy n="140" d="100"/>
        </p:scale>
        <p:origin x="-1176" y="260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A068314-4799-4628-A668-BB2F1C8A0431}" type="datetimeFigureOut">
              <a:rPr lang="en-US"/>
              <a:pPr>
                <a:defRPr/>
              </a:pPr>
              <a:t>7/4/2013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3B788D1D-F487-49E4-B72B-A24252FCDF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9781253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495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83D98FB4-55F0-48B0-B24A-FB4D6F1EE9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397173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panorama.net/blog/2009/05/07/google-efficient-data-centers/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F90C84-56B7-43F9-9929-C77FB14AA93E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17413" name="Footer Placeholder 7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91A426-B1DD-4CC3-AA9D-DA09D5385877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26629" name="Footer Placeholder 7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EC7C845-E7D5-4AE6-A27C-B458EBE4A826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27653" name="Line 4"/>
          <p:cNvSpPr>
            <a:spLocks noChangeShapeType="1"/>
          </p:cNvSpPr>
          <p:nvPr/>
        </p:nvSpPr>
        <p:spPr bwMode="auto">
          <a:xfrm>
            <a:off x="2743200" y="2362200"/>
            <a:ext cx="0" cy="3810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 type="triangle" w="med" len="med"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7654" name="Line 5"/>
          <p:cNvSpPr>
            <a:spLocks noChangeShapeType="1"/>
          </p:cNvSpPr>
          <p:nvPr/>
        </p:nvSpPr>
        <p:spPr bwMode="auto">
          <a:xfrm rot="-5400000">
            <a:off x="3733800" y="1600200"/>
            <a:ext cx="0" cy="4572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 type="triangle" w="med" len="med"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7655" name="Line 6"/>
          <p:cNvSpPr>
            <a:spLocks noChangeShapeType="1"/>
          </p:cNvSpPr>
          <p:nvPr/>
        </p:nvSpPr>
        <p:spPr bwMode="auto">
          <a:xfrm rot="5400000" flipV="1">
            <a:off x="3810000" y="1676400"/>
            <a:ext cx="381000" cy="9906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 type="triangle" w="med" len="med"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7656" name="Line 7"/>
          <p:cNvSpPr>
            <a:spLocks noChangeShapeType="1"/>
          </p:cNvSpPr>
          <p:nvPr/>
        </p:nvSpPr>
        <p:spPr bwMode="auto">
          <a:xfrm rot="5400000" flipV="1">
            <a:off x="3286125" y="2352675"/>
            <a:ext cx="781050" cy="8001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 type="triangle" w="med" len="med"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7657" name="Footer Placeholder 11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Image at left retrieved from 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  <a:hlinkClick r:id="rId3"/>
              </a:rPr>
              <a:t>http://www.epanorama.net/blog/2009/05/07/google-efficient-data-centers/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on January 8, 2013, and included under fair-use guidelines of Title 17, US Code. Image courtesy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Tomi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Engdahl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3D98FB4-55F0-48B0-B24A-FB4D6F1EE9F4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BF6E3B-4FD0-4D6F-B97D-787A2A6C2BE3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29701" name="Footer Placeholder 4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  <p:sp>
        <p:nvSpPr>
          <p:cNvPr id="18436" name="Footer Placeholder 3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18437" name="Slide Number Placeholder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1FCCC8-16EF-40AD-8B8D-230CE6689FF7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18B107-DF1B-4AAB-98B3-BC4E8493918E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19461" name="Footer Placeholder 7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EBD625-0D01-4520-94D9-A8B52FB5A777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20485" name="Footer Placeholder 7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30C5FF-E59C-466B-BB50-BEBFD65FD07D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21509" name="Footer Placeholder 7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64D174-4968-4E39-8EED-5C6E3C52771F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22533" name="Footer Placeholder 7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A53C32-9C1A-4B0F-9E45-3DC9B652B558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23557" name="Footer Placeholder 7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FA5BDB5-A15A-44CF-AD40-3915B0A980AF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24581" name="Footer Placeholder 7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9F66D7-A831-4159-BDCA-533D0541C8BA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25605" name="Footer Placeholder 7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" descr="PPT foote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 userDrawn="1"/>
        </p:nvSpPr>
        <p:spPr>
          <a:xfrm>
            <a:off x="0" y="1676400"/>
            <a:ext cx="9144000" cy="777875"/>
          </a:xfrm>
          <a:prstGeom prst="rect">
            <a:avLst/>
          </a:prstGeom>
          <a:gradFill flip="none" rotWithShape="1">
            <a:gsLst>
              <a:gs pos="0">
                <a:srgbClr val="335C9E"/>
              </a:gs>
              <a:gs pos="39999">
                <a:srgbClr val="6E93D0"/>
              </a:gs>
              <a:gs pos="90000">
                <a:schemeClr val="bg1"/>
              </a:gs>
              <a:gs pos="100000">
                <a:schemeClr val="bg1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800" dirty="0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2286000" y="3352800"/>
            <a:ext cx="4572000" cy="708025"/>
          </a:xfrm>
        </p:spPr>
        <p:txBody>
          <a:bodyPr/>
          <a:lstStyle>
            <a:lvl1pPr algn="ctr">
              <a:defRPr sz="3200" b="0"/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1A183D-7685-45E5-A761-3E42E83A605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-76200"/>
            <a:ext cx="21336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-76200"/>
            <a:ext cx="62484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B675EF-A6A4-4801-A7C9-772A6744769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76200"/>
            <a:ext cx="65532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81000" y="1371600"/>
            <a:ext cx="8382000" cy="48006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6C06A4-E3AC-4744-B276-EEF800C7105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A29DDC-42D9-40BB-AA95-52C8375C098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822262-B30C-481D-A62E-7E641517AF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716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126F3A-4244-4F5E-B513-85AB53B999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425BE6-EE92-4A45-BF58-2D3D68F217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B146BF-9FBB-48BF-8A49-605BC9A8189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8DDABE-5908-4C7E-88B8-B8536B3D10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A297D7-6052-4C28-B1AA-695FF26A9AD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F902FA-B2E4-48AE-9B91-76D6C0167A1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-762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71600"/>
            <a:ext cx="8382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172200"/>
            <a:ext cx="685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i="0">
                <a:solidFill>
                  <a:srgbClr val="2B5A9C"/>
                </a:solidFill>
                <a:latin typeface="Arial" charset="0"/>
              </a:defRPr>
            </a:lvl1pPr>
          </a:lstStyle>
          <a:p>
            <a:pPr>
              <a:defRPr/>
            </a:pPr>
            <a:fld id="{73B3665E-BECD-4DB7-90FE-E9759E6E3E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29" name="Picture 11" descr="PPT footer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 userDrawn="1"/>
        </p:nvSpPr>
        <p:spPr>
          <a:xfrm>
            <a:off x="0" y="762000"/>
            <a:ext cx="9144000" cy="219075"/>
          </a:xfrm>
          <a:prstGeom prst="rect">
            <a:avLst/>
          </a:prstGeom>
          <a:gradFill flip="none" rotWithShape="1">
            <a:gsLst>
              <a:gs pos="0">
                <a:srgbClr val="335C9E"/>
              </a:gs>
              <a:gs pos="39999">
                <a:srgbClr val="6E93D0"/>
              </a:gs>
              <a:gs pos="90000">
                <a:schemeClr val="bg1"/>
              </a:gs>
              <a:gs pos="100000">
                <a:schemeClr val="bg1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8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9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  <p:sldLayoutId id="2147483868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60000"/>
        <a:buFont typeface="Times" pitchFamily="18" charset="0"/>
        <a:buChar char="•"/>
        <a:defRPr sz="2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5000"/>
        <a:buFont typeface="Times" pitchFamily="18" charset="0"/>
        <a:buChar char="•"/>
        <a:defRPr sz="2000">
          <a:solidFill>
            <a:schemeClr val="accent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600">
          <a:solidFill>
            <a:schemeClr val="accent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5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2743200"/>
            <a:ext cx="8763000" cy="3124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Unit 3, Lesson 6</a:t>
            </a:r>
            <a:r>
              <a:rPr lang="en-US" b="1" dirty="0" smtClean="0">
                <a:latin typeface="Arial" charset="0"/>
                <a:cs typeface="Arial" charset="0"/>
              </a:rPr>
              <a:t/>
            </a:r>
            <a:br>
              <a:rPr lang="en-US" b="1" dirty="0" smtClean="0">
                <a:latin typeface="Arial" charset="0"/>
                <a:cs typeface="Arial" charset="0"/>
              </a:rPr>
            </a:br>
            <a:r>
              <a:rPr lang="en-US" b="1" dirty="0" smtClean="0">
                <a:latin typeface="Arial" charset="0"/>
                <a:cs typeface="Arial" charset="0"/>
              </a:rPr>
              <a:t/>
            </a:r>
            <a:br>
              <a:rPr lang="en-US" b="1" dirty="0" smtClean="0">
                <a:latin typeface="Arial" charset="0"/>
                <a:cs typeface="Arial" charset="0"/>
              </a:rPr>
            </a:br>
            <a:r>
              <a:rPr lang="en-US" b="1" i="1" dirty="0" smtClean="0">
                <a:latin typeface="Arial" charset="0"/>
                <a:cs typeface="Arial" charset="0"/>
              </a:rPr>
              <a:t>Types of Network Topologies</a:t>
            </a:r>
            <a:endParaRPr lang="en-US" b="1" dirty="0" smtClean="0">
              <a:latin typeface="Arial" charset="0"/>
              <a:cs typeface="Arial" charset="0"/>
            </a:endParaRPr>
          </a:p>
        </p:txBody>
      </p:sp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762000" y="381000"/>
            <a:ext cx="7391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3200" i="0">
                <a:cs typeface="Arial" charset="0"/>
              </a:rPr>
              <a:t>AOIT</a:t>
            </a:r>
            <a:br>
              <a:rPr lang="en-US" sz="3200" i="0">
                <a:cs typeface="Arial" charset="0"/>
              </a:rPr>
            </a:br>
            <a:r>
              <a:rPr lang="en-US" sz="3200" i="0">
                <a:cs typeface="Arial" charset="0"/>
              </a:rPr>
              <a:t>Computer Networking</a:t>
            </a:r>
            <a:r>
              <a:rPr lang="en-US" sz="3200" i="0">
                <a:latin typeface="Verdana" pitchFamily="34" charset="0"/>
              </a:rPr>
              <a:t/>
            </a:r>
            <a:br>
              <a:rPr lang="en-US" sz="3200" i="0">
                <a:latin typeface="Verdana" pitchFamily="34" charset="0"/>
              </a:rPr>
            </a:br>
            <a:endParaRPr lang="en-US" sz="3200" i="0">
              <a:latin typeface="Verdana" pitchFamily="34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6629400"/>
            <a:ext cx="3647152" cy="203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ea typeface="ＭＳ Ｐゴシック" charset="-128"/>
              </a:rPr>
              <a:t>Copyright © </a:t>
            </a:r>
            <a:r>
              <a:rPr lang="en-US" sz="800" i="0" dirty="0" smtClean="0">
                <a:solidFill>
                  <a:schemeClr val="tx1"/>
                </a:solidFill>
                <a:ea typeface="ＭＳ Ｐゴシック" charset="-128"/>
              </a:rPr>
              <a:t>2008</a:t>
            </a:r>
            <a:r>
              <a:rPr lang="en-US" sz="800" i="0" dirty="0" smtClean="0">
                <a:solidFill>
                  <a:schemeClr val="tx1"/>
                </a:solidFill>
                <a:ea typeface="ＭＳ Ｐゴシック" charset="-128"/>
                <a:cs typeface="Arial" charset="0"/>
              </a:rPr>
              <a:t>–</a:t>
            </a:r>
            <a:r>
              <a:rPr lang="en-US" sz="800" i="0" dirty="0" smtClean="0">
                <a:solidFill>
                  <a:schemeClr val="tx1"/>
                </a:solidFill>
                <a:ea typeface="ＭＳ Ｐゴシック" charset="-128"/>
              </a:rPr>
              <a:t>2013 </a:t>
            </a:r>
            <a:r>
              <a:rPr lang="en-US" sz="800" i="0" dirty="0">
                <a:solidFill>
                  <a:schemeClr val="tx1"/>
                </a:solidFill>
                <a:ea typeface="ＭＳ Ｐゴシック" charset="-128"/>
              </a:rPr>
              <a:t>National Academy Foundation. All rights reserved.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0" y="0"/>
            <a:ext cx="8915400" cy="7620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On peer-to-peer networks, all computers are equal</a:t>
            </a:r>
          </a:p>
        </p:txBody>
      </p:sp>
      <p:sp>
        <p:nvSpPr>
          <p:cNvPr id="12291" name="Rectangle 4"/>
          <p:cNvSpPr>
            <a:spLocks noChangeArrowheads="1"/>
          </p:cNvSpPr>
          <p:nvPr/>
        </p:nvSpPr>
        <p:spPr bwMode="auto">
          <a:xfrm>
            <a:off x="1100138" y="1371600"/>
            <a:ext cx="7205662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12292" name="Picture 5" descr="P2P-LA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1295400"/>
            <a:ext cx="5181600" cy="483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0" y="0"/>
            <a:ext cx="9144000" cy="7620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In client/server networks, shared resources are accessed from a server</a:t>
            </a:r>
          </a:p>
        </p:txBody>
      </p:sp>
      <p:pic>
        <p:nvPicPr>
          <p:cNvPr id="13315" name="Picture 4" descr="CLIENT-SERVER-NETW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1676400"/>
            <a:ext cx="4953000" cy="423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52400" y="1295400"/>
            <a:ext cx="3429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pitchFamily="18" charset="0"/>
              <a:buChar char="•"/>
              <a:defRPr sz="2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55000"/>
              <a:buFont typeface="Times" pitchFamily="18" charset="0"/>
              <a:buChar char="•"/>
              <a:defRPr sz="2000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50000"/>
              <a:buFont typeface="Times" pitchFamily="18" charset="0"/>
              <a:buChar char="•"/>
              <a:defRPr sz="16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55000"/>
              <a:buFont typeface="Times" pitchFamily="18" charset="0"/>
              <a:buChar char="•"/>
              <a:defRPr sz="1400" i="1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50000"/>
              <a:buFont typeface="Times" pitchFamily="18" charset="0"/>
              <a:buChar char="•"/>
              <a:defRPr sz="1400" i="1">
                <a:solidFill>
                  <a:schemeClr val="accent2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50000"/>
              <a:buFont typeface="Times" pitchFamily="18" charset="0"/>
              <a:buChar char="•"/>
              <a:defRPr sz="1400" i="1">
                <a:solidFill>
                  <a:schemeClr val="accent2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50000"/>
              <a:buFont typeface="Times" pitchFamily="18" charset="0"/>
              <a:buChar char="•"/>
              <a:defRPr sz="1400" i="1">
                <a:solidFill>
                  <a:schemeClr val="accent2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50000"/>
              <a:buFont typeface="Times" pitchFamily="18" charset="0"/>
              <a:buChar char="•"/>
              <a:defRPr sz="1400" i="1">
                <a:solidFill>
                  <a:schemeClr val="accent2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50000"/>
              <a:buFont typeface="Times" pitchFamily="18" charset="0"/>
              <a:buChar char="•"/>
              <a:defRPr sz="1400" i="1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spcBef>
                <a:spcPts val="1800"/>
              </a:spcBef>
              <a:buSzPct val="100000"/>
              <a:buNone/>
            </a:pPr>
            <a:r>
              <a:rPr lang="en-US" sz="2400" i="0" dirty="0" smtClean="0"/>
              <a:t>Networks often have servers that perform </a:t>
            </a:r>
            <a:br>
              <a:rPr lang="en-US" sz="2400" i="0" dirty="0" smtClean="0"/>
            </a:br>
            <a:r>
              <a:rPr lang="en-US" sz="2400" i="0" dirty="0" smtClean="0"/>
              <a:t>a specific function:</a:t>
            </a:r>
          </a:p>
          <a:p>
            <a:pPr>
              <a:spcBef>
                <a:spcPts val="1800"/>
              </a:spcBef>
              <a:buSzPct val="100000"/>
            </a:pPr>
            <a:r>
              <a:rPr lang="en-US" sz="2400" i="0" dirty="0" smtClean="0"/>
              <a:t>File </a:t>
            </a:r>
            <a:r>
              <a:rPr lang="en-US" sz="2400" i="0" dirty="0"/>
              <a:t>server</a:t>
            </a:r>
          </a:p>
          <a:p>
            <a:pPr>
              <a:spcBef>
                <a:spcPts val="1800"/>
              </a:spcBef>
              <a:buSzPct val="100000"/>
            </a:pPr>
            <a:r>
              <a:rPr lang="fr-FR" sz="2400" i="0" dirty="0" smtClean="0"/>
              <a:t>Web server</a:t>
            </a:r>
            <a:endParaRPr lang="en-US" sz="2400" i="0" dirty="0" smtClean="0"/>
          </a:p>
          <a:p>
            <a:pPr>
              <a:spcBef>
                <a:spcPts val="1800"/>
              </a:spcBef>
              <a:buSzPct val="100000"/>
            </a:pPr>
            <a:r>
              <a:rPr lang="en-US" sz="2400" i="0" dirty="0" smtClean="0"/>
              <a:t>Email server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810000" y="5962269"/>
            <a:ext cx="5105400" cy="59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SzPct val="100000"/>
              <a:defRPr/>
            </a:pP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i="0" dirty="0" smtClean="0">
                <a:solidFill>
                  <a:schemeClr val="tx1"/>
                </a:solidFill>
                <a:latin typeface="+mn-lt"/>
              </a:rPr>
              <a:t>A client/server network in a small office might look like this.</a:t>
            </a:r>
            <a:endParaRPr lang="en-US" sz="1800" i="0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13648"/>
            <a:ext cx="8839200" cy="756312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Modern data storage facilities have server farms 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Table Placeholder 3" descr="racks-at-night-900-2.jpg"/>
          <p:cNvPicPr>
            <a:picLocks noGrp="1" noChangeAspect="1"/>
          </p:cNvPicPr>
          <p:nvPr>
            <p:ph type="tbl" idx="1"/>
          </p:nvPr>
        </p:nvPicPr>
        <p:blipFill>
          <a:blip r:embed="rId3" cstate="print"/>
          <a:stretch>
            <a:fillRect/>
          </a:stretch>
        </p:blipFill>
        <p:spPr>
          <a:xfrm>
            <a:off x="4680129" y="2667000"/>
            <a:ext cx="4367199" cy="3276600"/>
          </a:xfrm>
        </p:spPr>
      </p:pic>
      <p:pic>
        <p:nvPicPr>
          <p:cNvPr id="5" name="Picture 4" descr="google serv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2887" y="3962400"/>
            <a:ext cx="2743200" cy="2054752"/>
          </a:xfrm>
          <a:prstGeom prst="rect">
            <a:avLst/>
          </a:prstGeom>
        </p:spPr>
      </p:pic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52400" y="1066800"/>
            <a:ext cx="8382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pitchFamily="18" charset="0"/>
              <a:buChar char="•"/>
              <a:defRPr sz="2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55000"/>
              <a:buFont typeface="Times" pitchFamily="18" charset="0"/>
              <a:buChar char="•"/>
              <a:defRPr sz="2000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50000"/>
              <a:buFont typeface="Times" pitchFamily="18" charset="0"/>
              <a:buChar char="•"/>
              <a:defRPr sz="16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55000"/>
              <a:buFont typeface="Times" pitchFamily="18" charset="0"/>
              <a:buChar char="•"/>
              <a:defRPr sz="1400" i="1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50000"/>
              <a:buFont typeface="Times" pitchFamily="18" charset="0"/>
              <a:buChar char="•"/>
              <a:defRPr sz="1400" i="1">
                <a:solidFill>
                  <a:schemeClr val="accent2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50000"/>
              <a:buFont typeface="Times" pitchFamily="18" charset="0"/>
              <a:buChar char="•"/>
              <a:defRPr sz="1400" i="1">
                <a:solidFill>
                  <a:schemeClr val="accent2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50000"/>
              <a:buFont typeface="Times" pitchFamily="18" charset="0"/>
              <a:buChar char="•"/>
              <a:defRPr sz="1400" i="1">
                <a:solidFill>
                  <a:schemeClr val="accent2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50000"/>
              <a:buFont typeface="Times" pitchFamily="18" charset="0"/>
              <a:buChar char="•"/>
              <a:defRPr sz="1400" i="1">
                <a:solidFill>
                  <a:schemeClr val="accent2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50000"/>
              <a:buFont typeface="Times" pitchFamily="18" charset="0"/>
              <a:buChar char="•"/>
              <a:defRPr sz="1400" i="1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spcBef>
                <a:spcPts val="1800"/>
              </a:spcBef>
              <a:buSzPct val="100000"/>
              <a:buNone/>
              <a:defRPr/>
            </a:pPr>
            <a:r>
              <a:rPr lang="en-US" sz="2400" i="0" dirty="0" smtClean="0"/>
              <a:t>Internet businesses like Google use huge </a:t>
            </a:r>
            <a:r>
              <a:rPr lang="en-US" sz="2400" dirty="0" smtClean="0"/>
              <a:t>server farms </a:t>
            </a:r>
            <a:r>
              <a:rPr lang="en-US" sz="2400" i="0" dirty="0" smtClean="0"/>
              <a:t>to </a:t>
            </a:r>
            <a:r>
              <a:rPr lang="fr-FR" sz="2400" i="0" dirty="0" smtClean="0"/>
              <a:t>store data.</a:t>
            </a:r>
            <a:endParaRPr lang="en-US" sz="2400" i="0" dirty="0" smtClean="0"/>
          </a:p>
          <a:p>
            <a:pPr>
              <a:spcBef>
                <a:spcPts val="1800"/>
              </a:spcBef>
              <a:buSzPct val="100000"/>
              <a:defRPr/>
            </a:pPr>
            <a:r>
              <a:rPr lang="en-US" sz="2400" i="0" dirty="0" smtClean="0"/>
              <a:t>A </a:t>
            </a:r>
            <a:r>
              <a:rPr lang="en-US" sz="2400" i="0" dirty="0"/>
              <a:t>server farm houses </a:t>
            </a:r>
            <a:r>
              <a:rPr lang="en-US" sz="2400" i="0" dirty="0" smtClean="0"/>
              <a:t>thousands </a:t>
            </a:r>
            <a:r>
              <a:rPr lang="en-US" sz="2400" i="0" dirty="0"/>
              <a:t>of servers in </a:t>
            </a:r>
            <a:r>
              <a:rPr lang="en-US" sz="2400" i="0" dirty="0" smtClean="0"/>
              <a:t/>
            </a:r>
            <a:br>
              <a:rPr lang="en-US" sz="2400" i="0" dirty="0" smtClean="0"/>
            </a:br>
            <a:r>
              <a:rPr lang="en-US" sz="2400" i="0" dirty="0" smtClean="0"/>
              <a:t>specially </a:t>
            </a:r>
            <a:r>
              <a:rPr lang="en-US" sz="2400" i="0" dirty="0"/>
              <a:t>cooled racks.</a:t>
            </a:r>
          </a:p>
          <a:p>
            <a:pPr>
              <a:spcBef>
                <a:spcPts val="1800"/>
              </a:spcBef>
              <a:buSzPct val="100000"/>
              <a:defRPr/>
            </a:pPr>
            <a:r>
              <a:rPr lang="en-US" sz="2400" i="0" dirty="0" smtClean="0"/>
              <a:t>Failed </a:t>
            </a:r>
            <a:r>
              <a:rPr lang="en-US" sz="2400" i="0" dirty="0"/>
              <a:t>server </a:t>
            </a:r>
            <a:r>
              <a:rPr lang="en-US" sz="2400" i="0" dirty="0" smtClean="0"/>
              <a:t>modules </a:t>
            </a:r>
            <a:br>
              <a:rPr lang="en-US" sz="2400" i="0" dirty="0" smtClean="0"/>
            </a:br>
            <a:r>
              <a:rPr lang="en-US" sz="2400" i="0" dirty="0" smtClean="0"/>
              <a:t>are quickly pulled and </a:t>
            </a:r>
            <a:br>
              <a:rPr lang="en-US" sz="2400" i="0" dirty="0" smtClean="0"/>
            </a:br>
            <a:r>
              <a:rPr lang="en-US" sz="2400" i="0" dirty="0" smtClean="0"/>
              <a:t>replaced in </a:t>
            </a:r>
            <a:r>
              <a:rPr lang="en-US" sz="2400" i="0" dirty="0"/>
              <a:t>the </a:t>
            </a:r>
            <a:r>
              <a:rPr lang="en-US" sz="2400" i="0" dirty="0" smtClean="0"/>
              <a:t>rack.</a:t>
            </a:r>
            <a:endParaRPr lang="en-US" sz="2400" i="0" dirty="0"/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4648200" y="5962269"/>
            <a:ext cx="4343400" cy="59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SzPct val="100000"/>
              <a:defRPr/>
            </a:pP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i="0" dirty="0">
                <a:solidFill>
                  <a:schemeClr val="tx1"/>
                </a:solidFill>
                <a:latin typeface="+mn-lt"/>
              </a:rPr>
              <a:t>A </a:t>
            </a:r>
            <a:r>
              <a:rPr lang="en-US" sz="1800" i="0" dirty="0" smtClean="0">
                <a:solidFill>
                  <a:schemeClr val="tx1"/>
                </a:solidFill>
                <a:latin typeface="+mn-lt"/>
              </a:rPr>
              <a:t>rack </a:t>
            </a:r>
            <a:r>
              <a:rPr lang="en-US" sz="1800" i="0" dirty="0">
                <a:solidFill>
                  <a:schemeClr val="tx1"/>
                </a:solidFill>
                <a:latin typeface="+mn-lt"/>
              </a:rPr>
              <a:t>of server </a:t>
            </a:r>
            <a:r>
              <a:rPr lang="en-US" sz="1800" i="0" dirty="0" smtClean="0">
                <a:solidFill>
                  <a:schemeClr val="tx1"/>
                </a:solidFill>
                <a:latin typeface="+mn-lt"/>
              </a:rPr>
              <a:t>modules that are part of a Google server farm.</a:t>
            </a:r>
            <a:endParaRPr lang="en-US" sz="1800" i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462887" y="6028525"/>
            <a:ext cx="2813713" cy="59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SzPct val="100000"/>
              <a:defRPr/>
            </a:pP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i="0" dirty="0" smtClean="0">
                <a:solidFill>
                  <a:schemeClr val="tx1"/>
                </a:solidFill>
                <a:latin typeface="+mn-lt"/>
              </a:rPr>
              <a:t>Each </a:t>
            </a:r>
            <a:r>
              <a:rPr lang="en-US" sz="1800" i="0" dirty="0">
                <a:solidFill>
                  <a:schemeClr val="tx1"/>
                </a:solidFill>
                <a:latin typeface="+mn-lt"/>
              </a:rPr>
              <a:t>server contains a </a:t>
            </a:r>
            <a:r>
              <a:rPr lang="en-US" sz="1800" i="0" dirty="0" smtClean="0">
                <a:solidFill>
                  <a:schemeClr val="tx1"/>
                </a:solidFill>
                <a:latin typeface="+mn-lt"/>
              </a:rPr>
              <a:t>backup battery.</a:t>
            </a:r>
            <a:endParaRPr lang="en-US" sz="1800" i="0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-50800"/>
            <a:ext cx="8610600" cy="838200"/>
          </a:xfrm>
        </p:spPr>
        <p:txBody>
          <a:bodyPr/>
          <a:lstStyle/>
          <a:p>
            <a:r>
              <a:rPr lang="en-US" sz="2600" dirty="0" smtClean="0">
                <a:latin typeface="Arial" charset="0"/>
              </a:rPr>
              <a:t>Building a network requires planning each aspect of how the computers connect and communicate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066800"/>
            <a:ext cx="8382000" cy="4800600"/>
          </a:xfrm>
        </p:spPr>
        <p:txBody>
          <a:bodyPr/>
          <a:lstStyle/>
          <a:p>
            <a:pPr>
              <a:spcBef>
                <a:spcPts val="1800"/>
              </a:spcBef>
              <a:buSzPct val="100000"/>
            </a:pPr>
            <a:r>
              <a:rPr lang="en-US" sz="2400" dirty="0" smtClean="0"/>
              <a:t>Network topologies describe how computers are connected to each other.</a:t>
            </a:r>
          </a:p>
          <a:p>
            <a:pPr>
              <a:spcBef>
                <a:spcPts val="1800"/>
              </a:spcBef>
              <a:buSzPct val="100000"/>
            </a:pPr>
            <a:r>
              <a:rPr lang="en-US" sz="2400" dirty="0" smtClean="0"/>
              <a:t>Networks are classified into LAN, MAN, and WAN by the distance they cover. </a:t>
            </a:r>
          </a:p>
          <a:p>
            <a:pPr>
              <a:spcBef>
                <a:spcPts val="1800"/>
              </a:spcBef>
              <a:buSzPct val="100000"/>
            </a:pPr>
            <a:r>
              <a:rPr lang="en-US" sz="2400" dirty="0" smtClean="0"/>
              <a:t>On a peer-to-peer network, all computers on the network are equal. </a:t>
            </a:r>
          </a:p>
          <a:p>
            <a:pPr>
              <a:spcBef>
                <a:spcPts val="1800"/>
              </a:spcBef>
              <a:buSzPct val="100000"/>
            </a:pPr>
            <a:r>
              <a:rPr lang="en-US" sz="2400" dirty="0" smtClean="0"/>
              <a:t>In a client/server network, a server controls the access other computers (the clients) have to resources.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228600" y="-25400"/>
            <a:ext cx="8763000" cy="838200"/>
          </a:xfrm>
        </p:spPr>
        <p:txBody>
          <a:bodyPr/>
          <a:lstStyle/>
          <a:p>
            <a:r>
              <a:rPr lang="en-US" sz="2600" dirty="0" smtClean="0">
                <a:latin typeface="Arial" pitchFamily="34" charset="0"/>
                <a:cs typeface="Arial" pitchFamily="34" charset="0"/>
              </a:rPr>
              <a:t>A network topology describes how computers are arranged on a network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305800" cy="4800600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1800"/>
              </a:spcAft>
              <a:buFont typeface="Times" pitchFamily="18" charset="0"/>
              <a:buNone/>
              <a:defRPr/>
            </a:pPr>
            <a:r>
              <a:rPr lang="en-US" dirty="0" smtClean="0"/>
              <a:t>When you look at how computers, or nodes, are arranged and connected to each other on a network, what picture do you see?</a:t>
            </a:r>
          </a:p>
          <a:p>
            <a:pPr lvl="1">
              <a:spcBef>
                <a:spcPts val="0"/>
              </a:spcBef>
              <a:spcAft>
                <a:spcPts val="1800"/>
              </a:spcAft>
              <a:buSzPct val="100000"/>
              <a:defRPr/>
            </a:pPr>
            <a:r>
              <a:rPr lang="en-US" sz="2200" dirty="0" smtClean="0"/>
              <a:t>Star</a:t>
            </a:r>
          </a:p>
          <a:p>
            <a:pPr lvl="1">
              <a:spcBef>
                <a:spcPts val="0"/>
              </a:spcBef>
              <a:spcAft>
                <a:spcPts val="1800"/>
              </a:spcAft>
              <a:buSzPct val="100000"/>
              <a:defRPr/>
            </a:pPr>
            <a:r>
              <a:rPr lang="en-US" sz="2200" dirty="0" smtClean="0"/>
              <a:t>Ring </a:t>
            </a:r>
          </a:p>
          <a:p>
            <a:pPr lvl="1">
              <a:spcBef>
                <a:spcPts val="0"/>
              </a:spcBef>
              <a:spcAft>
                <a:spcPts val="1800"/>
              </a:spcAft>
              <a:buSzPct val="100000"/>
              <a:defRPr/>
            </a:pPr>
            <a:r>
              <a:rPr lang="en-US" sz="2200" dirty="0" smtClean="0"/>
              <a:t>Bus</a:t>
            </a:r>
          </a:p>
          <a:p>
            <a:pPr lvl="1">
              <a:spcBef>
                <a:spcPts val="0"/>
              </a:spcBef>
              <a:spcAft>
                <a:spcPts val="1800"/>
              </a:spcAft>
              <a:buSzPct val="100000"/>
              <a:defRPr/>
            </a:pPr>
            <a:r>
              <a:rPr lang="en-US" sz="2200" dirty="0" smtClean="0"/>
              <a:t>Mesh </a:t>
            </a:r>
          </a:p>
          <a:p>
            <a:pPr lvl="1">
              <a:spcBef>
                <a:spcPts val="0"/>
              </a:spcBef>
              <a:spcAft>
                <a:spcPts val="1800"/>
              </a:spcAft>
              <a:buSzPct val="100000"/>
              <a:defRPr/>
            </a:pPr>
            <a:r>
              <a:rPr lang="en-US" sz="2200" dirty="0" smtClean="0"/>
              <a:t>Some combination</a:t>
            </a:r>
          </a:p>
          <a:p>
            <a:pPr marL="0" lvl="1" indent="0">
              <a:spcBef>
                <a:spcPts val="0"/>
              </a:spcBef>
              <a:spcAft>
                <a:spcPts val="1800"/>
              </a:spcAft>
              <a:buFont typeface="Times" pitchFamily="18" charset="0"/>
              <a:buNone/>
              <a:defRPr/>
            </a:pPr>
            <a:r>
              <a:rPr lang="en-US" sz="2200" dirty="0" smtClean="0"/>
              <a:t>The topology, or how the computers are arranged physically, affects the efficiency of the network.</a:t>
            </a:r>
          </a:p>
        </p:txBody>
      </p:sp>
      <p:sp>
        <p:nvSpPr>
          <p:cNvPr id="4100" name="Rectangle 5"/>
          <p:cNvSpPr>
            <a:spLocks noChangeArrowheads="1"/>
          </p:cNvSpPr>
          <p:nvPr/>
        </p:nvSpPr>
        <p:spPr bwMode="auto">
          <a:xfrm>
            <a:off x="9601200" y="3810000"/>
            <a:ext cx="914400" cy="914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0" y="0"/>
            <a:ext cx="8610600" cy="7620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Star topology connects using a hub or a switch</a:t>
            </a:r>
          </a:p>
        </p:txBody>
      </p:sp>
      <p:pic>
        <p:nvPicPr>
          <p:cNvPr id="5123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1066800"/>
            <a:ext cx="5943600" cy="53165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88900" y="0"/>
            <a:ext cx="9144000" cy="7620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A token ring network uses an MAU hub</a:t>
            </a:r>
          </a:p>
        </p:txBody>
      </p:sp>
      <p:sp>
        <p:nvSpPr>
          <p:cNvPr id="6147" name="Text Box 6"/>
          <p:cNvSpPr txBox="1">
            <a:spLocks noChangeArrowheads="1"/>
          </p:cNvSpPr>
          <p:nvPr/>
        </p:nvSpPr>
        <p:spPr bwMode="auto">
          <a:xfrm>
            <a:off x="5791200" y="1752600"/>
            <a:ext cx="2590800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614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066800"/>
            <a:ext cx="6553200" cy="5375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0" y="0"/>
            <a:ext cx="8915400" cy="7620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Bus topology has a central cable</a:t>
            </a:r>
          </a:p>
        </p:txBody>
      </p:sp>
      <p:grpSp>
        <p:nvGrpSpPr>
          <p:cNvPr id="7171" name="Group 15"/>
          <p:cNvGrpSpPr>
            <a:grpSpLocks/>
          </p:cNvGrpSpPr>
          <p:nvPr/>
        </p:nvGrpSpPr>
        <p:grpSpPr bwMode="auto">
          <a:xfrm>
            <a:off x="533400" y="1752600"/>
            <a:ext cx="7848600" cy="3311525"/>
            <a:chOff x="533400" y="1752600"/>
            <a:chExt cx="7848600" cy="3311525"/>
          </a:xfrm>
        </p:grpSpPr>
        <p:pic>
          <p:nvPicPr>
            <p:cNvPr id="7174" name="Picture 4" descr="Computer_n_screen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828800" y="1752600"/>
              <a:ext cx="1066800" cy="1101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75" name="Picture 5" descr="Computer_n_screen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38200" y="3962400"/>
              <a:ext cx="1066800" cy="1101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76" name="Picture 6" descr="Computer_n_screen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124200" y="3962400"/>
              <a:ext cx="1066800" cy="1101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77" name="Picture 7" descr="Computer_n_screen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638800" y="3886200"/>
              <a:ext cx="1066800" cy="1101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78" name="Picture 8" descr="Computer_n_screen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19600" y="1752600"/>
              <a:ext cx="1066800" cy="1101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79" name="Picture 9" descr="Computer_n_screen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934200" y="1828800"/>
              <a:ext cx="1066800" cy="1101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80" name="Line 10"/>
            <p:cNvSpPr>
              <a:spLocks noChangeShapeType="1"/>
            </p:cNvSpPr>
            <p:nvPr/>
          </p:nvSpPr>
          <p:spPr bwMode="auto">
            <a:xfrm>
              <a:off x="533400" y="3352800"/>
              <a:ext cx="7848600" cy="0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7181" name="Line 14"/>
            <p:cNvSpPr>
              <a:spLocks noChangeShapeType="1"/>
            </p:cNvSpPr>
            <p:nvPr/>
          </p:nvSpPr>
          <p:spPr bwMode="auto">
            <a:xfrm flipH="1">
              <a:off x="1524000" y="3352800"/>
              <a:ext cx="0" cy="838200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7182" name="Line 15"/>
            <p:cNvSpPr>
              <a:spLocks noChangeShapeType="1"/>
            </p:cNvSpPr>
            <p:nvPr/>
          </p:nvSpPr>
          <p:spPr bwMode="auto">
            <a:xfrm flipH="1">
              <a:off x="8001000" y="2514600"/>
              <a:ext cx="0" cy="838200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7183" name="Line 16"/>
            <p:cNvSpPr>
              <a:spLocks noChangeShapeType="1"/>
            </p:cNvSpPr>
            <p:nvPr/>
          </p:nvSpPr>
          <p:spPr bwMode="auto">
            <a:xfrm flipH="1">
              <a:off x="5486400" y="2514600"/>
              <a:ext cx="0" cy="838200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7184" name="Line 17"/>
            <p:cNvSpPr>
              <a:spLocks noChangeShapeType="1"/>
            </p:cNvSpPr>
            <p:nvPr/>
          </p:nvSpPr>
          <p:spPr bwMode="auto">
            <a:xfrm flipH="1">
              <a:off x="2895600" y="2514600"/>
              <a:ext cx="0" cy="838200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7185" name="Line 18"/>
            <p:cNvSpPr>
              <a:spLocks noChangeShapeType="1"/>
            </p:cNvSpPr>
            <p:nvPr/>
          </p:nvSpPr>
          <p:spPr bwMode="auto">
            <a:xfrm flipH="1">
              <a:off x="6705600" y="3352800"/>
              <a:ext cx="0" cy="762000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7186" name="Line 19"/>
            <p:cNvSpPr>
              <a:spLocks noChangeShapeType="1"/>
            </p:cNvSpPr>
            <p:nvPr/>
          </p:nvSpPr>
          <p:spPr bwMode="auto">
            <a:xfrm flipH="1">
              <a:off x="4191000" y="3352800"/>
              <a:ext cx="0" cy="914400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cxnSp>
        <p:nvCxnSpPr>
          <p:cNvPr id="6148" name="Straight Connector 17"/>
          <p:cNvCxnSpPr>
            <a:cxnSpLocks noChangeShapeType="1"/>
          </p:cNvCxnSpPr>
          <p:nvPr/>
        </p:nvCxnSpPr>
        <p:spPr bwMode="auto">
          <a:xfrm flipV="1">
            <a:off x="533400" y="3200400"/>
            <a:ext cx="0" cy="304800"/>
          </a:xfrm>
          <a:prstGeom prst="line">
            <a:avLst/>
          </a:prstGeom>
          <a:noFill/>
          <a:ln w="76200" algn="ctr">
            <a:solidFill>
              <a:schemeClr val="accent6"/>
            </a:solidFill>
            <a:round/>
            <a:headEnd/>
            <a:tailEnd/>
          </a:ln>
        </p:spPr>
      </p:cxnSp>
      <p:cxnSp>
        <p:nvCxnSpPr>
          <p:cNvPr id="6149" name="Straight Connector 19"/>
          <p:cNvCxnSpPr>
            <a:cxnSpLocks noChangeShapeType="1"/>
          </p:cNvCxnSpPr>
          <p:nvPr/>
        </p:nvCxnSpPr>
        <p:spPr bwMode="auto">
          <a:xfrm flipV="1">
            <a:off x="8382000" y="3200400"/>
            <a:ext cx="0" cy="304800"/>
          </a:xfrm>
          <a:prstGeom prst="line">
            <a:avLst/>
          </a:prstGeom>
          <a:noFill/>
          <a:ln w="76200" algn="ctr">
            <a:solidFill>
              <a:schemeClr val="accent6"/>
            </a:solidFill>
            <a:round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0" y="0"/>
            <a:ext cx="9144000" cy="762000"/>
          </a:xfrm>
        </p:spPr>
        <p:txBody>
          <a:bodyPr/>
          <a:lstStyle/>
          <a:p>
            <a:pPr eaLnBrk="1" hangingPunct="1"/>
            <a:r>
              <a:rPr lang="en-US" smtClean="0">
                <a:latin typeface="Arial" charset="0"/>
                <a:cs typeface="Arial" charset="0"/>
              </a:rPr>
              <a:t>Full mesh topology provides complete linking </a:t>
            </a:r>
          </a:p>
        </p:txBody>
      </p:sp>
      <p:grpSp>
        <p:nvGrpSpPr>
          <p:cNvPr id="8195" name="Group 68"/>
          <p:cNvGrpSpPr>
            <a:grpSpLocks/>
          </p:cNvGrpSpPr>
          <p:nvPr/>
        </p:nvGrpSpPr>
        <p:grpSpPr bwMode="auto">
          <a:xfrm>
            <a:off x="2133600" y="1295400"/>
            <a:ext cx="4267200" cy="4495800"/>
            <a:chOff x="838200" y="1524000"/>
            <a:chExt cx="3130973" cy="4007738"/>
          </a:xfrm>
        </p:grpSpPr>
        <p:sp>
          <p:nvSpPr>
            <p:cNvPr id="8198" name="Line 18"/>
            <p:cNvSpPr>
              <a:spLocks noChangeShapeType="1"/>
            </p:cNvSpPr>
            <p:nvPr/>
          </p:nvSpPr>
          <p:spPr bwMode="auto">
            <a:xfrm>
              <a:off x="2362201" y="2133600"/>
              <a:ext cx="990600" cy="609600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8199" name="Line 18"/>
            <p:cNvSpPr>
              <a:spLocks noChangeShapeType="1"/>
            </p:cNvSpPr>
            <p:nvPr/>
          </p:nvSpPr>
          <p:spPr bwMode="auto">
            <a:xfrm>
              <a:off x="1447800" y="2819400"/>
              <a:ext cx="1905000" cy="0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8200" name="Line 18"/>
            <p:cNvSpPr>
              <a:spLocks noChangeShapeType="1"/>
            </p:cNvSpPr>
            <p:nvPr/>
          </p:nvSpPr>
          <p:spPr bwMode="auto">
            <a:xfrm>
              <a:off x="2362199" y="2209800"/>
              <a:ext cx="1" cy="2743200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8201" name="Line 18"/>
            <p:cNvSpPr>
              <a:spLocks noChangeShapeType="1"/>
            </p:cNvSpPr>
            <p:nvPr/>
          </p:nvSpPr>
          <p:spPr bwMode="auto">
            <a:xfrm flipH="1">
              <a:off x="1600201" y="2209800"/>
              <a:ext cx="685799" cy="1905000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8202" name="Line 18"/>
            <p:cNvSpPr>
              <a:spLocks noChangeShapeType="1"/>
            </p:cNvSpPr>
            <p:nvPr/>
          </p:nvSpPr>
          <p:spPr bwMode="auto">
            <a:xfrm>
              <a:off x="1600200" y="4114800"/>
              <a:ext cx="1905000" cy="0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8203" name="Line 18"/>
            <p:cNvSpPr>
              <a:spLocks noChangeShapeType="1"/>
            </p:cNvSpPr>
            <p:nvPr/>
          </p:nvSpPr>
          <p:spPr bwMode="auto">
            <a:xfrm flipV="1">
              <a:off x="1447800" y="2133600"/>
              <a:ext cx="838200" cy="685800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8204" name="Line 18"/>
            <p:cNvSpPr>
              <a:spLocks noChangeShapeType="1"/>
            </p:cNvSpPr>
            <p:nvPr/>
          </p:nvSpPr>
          <p:spPr bwMode="auto">
            <a:xfrm flipV="1">
              <a:off x="1600200" y="2895600"/>
              <a:ext cx="1752600" cy="1219200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8205" name="Line 18"/>
            <p:cNvSpPr>
              <a:spLocks noChangeShapeType="1"/>
            </p:cNvSpPr>
            <p:nvPr/>
          </p:nvSpPr>
          <p:spPr bwMode="auto">
            <a:xfrm flipV="1">
              <a:off x="2362200" y="2895600"/>
              <a:ext cx="990600" cy="2057400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8206" name="Line 18"/>
            <p:cNvSpPr>
              <a:spLocks noChangeShapeType="1"/>
            </p:cNvSpPr>
            <p:nvPr/>
          </p:nvSpPr>
          <p:spPr bwMode="auto">
            <a:xfrm flipV="1">
              <a:off x="3429000" y="2971800"/>
              <a:ext cx="0" cy="914400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8207" name="Line 18"/>
            <p:cNvSpPr>
              <a:spLocks noChangeShapeType="1"/>
            </p:cNvSpPr>
            <p:nvPr/>
          </p:nvSpPr>
          <p:spPr bwMode="auto">
            <a:xfrm flipV="1">
              <a:off x="1371600" y="3124200"/>
              <a:ext cx="0" cy="838200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8208" name="Line 18"/>
            <p:cNvSpPr>
              <a:spLocks noChangeShapeType="1"/>
            </p:cNvSpPr>
            <p:nvPr/>
          </p:nvSpPr>
          <p:spPr bwMode="auto">
            <a:xfrm>
              <a:off x="1600200" y="4114800"/>
              <a:ext cx="762000" cy="838200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8209" name="Line 18"/>
            <p:cNvSpPr>
              <a:spLocks noChangeShapeType="1"/>
            </p:cNvSpPr>
            <p:nvPr/>
          </p:nvSpPr>
          <p:spPr bwMode="auto">
            <a:xfrm flipH="1">
              <a:off x="2438400" y="4114800"/>
              <a:ext cx="914400" cy="838200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8210" name="Line 18"/>
            <p:cNvSpPr>
              <a:spLocks noChangeShapeType="1"/>
            </p:cNvSpPr>
            <p:nvPr/>
          </p:nvSpPr>
          <p:spPr bwMode="auto">
            <a:xfrm>
              <a:off x="1447800" y="2819400"/>
              <a:ext cx="1905000" cy="1295400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8211" name="Line 18"/>
            <p:cNvSpPr>
              <a:spLocks noChangeShapeType="1"/>
            </p:cNvSpPr>
            <p:nvPr/>
          </p:nvSpPr>
          <p:spPr bwMode="auto">
            <a:xfrm>
              <a:off x="2362200" y="2209800"/>
              <a:ext cx="990600" cy="1905000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8212" name="Line 18"/>
            <p:cNvSpPr>
              <a:spLocks noChangeShapeType="1"/>
            </p:cNvSpPr>
            <p:nvPr/>
          </p:nvSpPr>
          <p:spPr bwMode="auto">
            <a:xfrm>
              <a:off x="1447800" y="2819400"/>
              <a:ext cx="914400" cy="2057400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grpSp>
          <p:nvGrpSpPr>
            <p:cNvPr id="8213" name="Group 66"/>
            <p:cNvGrpSpPr>
              <a:grpSpLocks/>
            </p:cNvGrpSpPr>
            <p:nvPr/>
          </p:nvGrpSpPr>
          <p:grpSpPr bwMode="auto">
            <a:xfrm>
              <a:off x="838200" y="1524000"/>
              <a:ext cx="3130973" cy="4007738"/>
              <a:chOff x="838200" y="1524000"/>
              <a:chExt cx="3130973" cy="4007738"/>
            </a:xfrm>
          </p:grpSpPr>
          <p:pic>
            <p:nvPicPr>
              <p:cNvPr id="8214" name="Picture 22" descr="Computer_n_screen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838200" y="2438400"/>
                <a:ext cx="616373" cy="731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215" name="Picture 22" descr="Computer_n_screen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990600" y="3810000"/>
                <a:ext cx="616373" cy="731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216" name="Picture 22" descr="Computer_n_screen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133600" y="1524000"/>
                <a:ext cx="616373" cy="731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217" name="Picture 22" descr="Computer_n_screen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352800" y="3733800"/>
                <a:ext cx="616373" cy="731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218" name="Picture 22" descr="Computer_n_screen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352800" y="2438400"/>
                <a:ext cx="616373" cy="731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219" name="Picture 22" descr="Computer_n_screen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133600" y="4800600"/>
                <a:ext cx="616373" cy="731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8196" name="Rectangle 69"/>
          <p:cNvSpPr>
            <a:spLocks noChangeArrowheads="1"/>
          </p:cNvSpPr>
          <p:nvPr/>
        </p:nvSpPr>
        <p:spPr bwMode="auto">
          <a:xfrm>
            <a:off x="4572000" y="1295400"/>
            <a:ext cx="1447800" cy="3200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8197" name="Rectangle 71"/>
          <p:cNvSpPr>
            <a:spLocks noChangeArrowheads="1"/>
          </p:cNvSpPr>
          <p:nvPr/>
        </p:nvSpPr>
        <p:spPr bwMode="auto">
          <a:xfrm>
            <a:off x="117996" y="5878513"/>
            <a:ext cx="9049272" cy="397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b="1" i="0" dirty="0">
                <a:cs typeface="Arial" charset="0"/>
              </a:rPr>
              <a:t>Full mesh </a:t>
            </a:r>
            <a:r>
              <a:rPr lang="en-US" sz="2200" i="0" dirty="0">
                <a:cs typeface="Arial" charset="0"/>
              </a:rPr>
              <a:t>topology links every computer or device to every other </a:t>
            </a:r>
            <a:r>
              <a:rPr lang="en-US" sz="2200" i="0" dirty="0" smtClean="0">
                <a:cs typeface="Arial" charset="0"/>
              </a:rPr>
              <a:t>one.</a:t>
            </a:r>
            <a:r>
              <a:rPr lang="en-US" sz="2000" i="0" dirty="0" smtClean="0">
                <a:cs typeface="Arial" charset="0"/>
              </a:rPr>
              <a:t> </a:t>
            </a:r>
            <a:endParaRPr lang="en-US" sz="2000" i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0" y="0"/>
            <a:ext cx="9144000" cy="762000"/>
          </a:xfrm>
        </p:spPr>
        <p:txBody>
          <a:bodyPr/>
          <a:lstStyle/>
          <a:p>
            <a:pPr eaLnBrk="1" hangingPunct="1"/>
            <a:r>
              <a:rPr lang="en-US" smtClean="0">
                <a:latin typeface="Arial" charset="0"/>
                <a:cs typeface="Arial" charset="0"/>
              </a:rPr>
              <a:t>Partial mesh topology provides many routes </a:t>
            </a:r>
          </a:p>
        </p:txBody>
      </p:sp>
      <p:grpSp>
        <p:nvGrpSpPr>
          <p:cNvPr id="9219" name="Group 67"/>
          <p:cNvGrpSpPr>
            <a:grpSpLocks/>
          </p:cNvGrpSpPr>
          <p:nvPr/>
        </p:nvGrpSpPr>
        <p:grpSpPr bwMode="auto">
          <a:xfrm>
            <a:off x="2209800" y="1717675"/>
            <a:ext cx="3962400" cy="3006725"/>
            <a:chOff x="4648200" y="1066800"/>
            <a:chExt cx="3962400" cy="3006725"/>
          </a:xfrm>
        </p:grpSpPr>
        <p:sp>
          <p:nvSpPr>
            <p:cNvPr id="9222" name="Line 18"/>
            <p:cNvSpPr>
              <a:spLocks noChangeShapeType="1"/>
            </p:cNvSpPr>
            <p:nvPr/>
          </p:nvSpPr>
          <p:spPr bwMode="auto">
            <a:xfrm>
              <a:off x="4956386" y="2533290"/>
              <a:ext cx="2157307" cy="960804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pic>
          <p:nvPicPr>
            <p:cNvPr id="9223" name="Picture 19" descr="Computer_n_screen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994227" y="2735564"/>
              <a:ext cx="616373" cy="731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24" name="Picture 20" descr="Computer_n_screen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73426" y="1066800"/>
              <a:ext cx="616373" cy="731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25" name="Picture 21" descr="Computer_n_screen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220546" y="1117369"/>
              <a:ext cx="616373" cy="731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26" name="Picture 22" descr="Computer_n_screen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352626" y="3342387"/>
              <a:ext cx="616373" cy="731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27" name="Line 25"/>
            <p:cNvSpPr>
              <a:spLocks noChangeShapeType="1"/>
            </p:cNvSpPr>
            <p:nvPr/>
          </p:nvSpPr>
          <p:spPr bwMode="auto">
            <a:xfrm>
              <a:off x="5836920" y="1471349"/>
              <a:ext cx="836507" cy="0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9228" name="Line 27"/>
            <p:cNvSpPr>
              <a:spLocks noChangeShapeType="1"/>
            </p:cNvSpPr>
            <p:nvPr/>
          </p:nvSpPr>
          <p:spPr bwMode="auto">
            <a:xfrm flipH="1" flipV="1">
              <a:off x="7597987" y="2583858"/>
              <a:ext cx="792480" cy="252843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9229" name="Line 29"/>
            <p:cNvSpPr>
              <a:spLocks noChangeShapeType="1"/>
            </p:cNvSpPr>
            <p:nvPr/>
          </p:nvSpPr>
          <p:spPr bwMode="auto">
            <a:xfrm>
              <a:off x="7289800" y="1623055"/>
              <a:ext cx="132080" cy="707960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9230" name="Line 31"/>
            <p:cNvSpPr>
              <a:spLocks noChangeShapeType="1"/>
            </p:cNvSpPr>
            <p:nvPr/>
          </p:nvSpPr>
          <p:spPr bwMode="auto">
            <a:xfrm flipH="1" flipV="1">
              <a:off x="5792893" y="1774760"/>
              <a:ext cx="1628987" cy="1719333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9231" name="Line 32"/>
            <p:cNvSpPr>
              <a:spLocks noChangeShapeType="1"/>
            </p:cNvSpPr>
            <p:nvPr/>
          </p:nvSpPr>
          <p:spPr bwMode="auto">
            <a:xfrm flipV="1">
              <a:off x="5044440" y="2533290"/>
              <a:ext cx="2025227" cy="101137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9232" name="Line 33"/>
            <p:cNvSpPr>
              <a:spLocks noChangeShapeType="1"/>
            </p:cNvSpPr>
            <p:nvPr/>
          </p:nvSpPr>
          <p:spPr bwMode="auto">
            <a:xfrm flipV="1">
              <a:off x="7509933" y="3392956"/>
              <a:ext cx="836507" cy="202274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pic>
          <p:nvPicPr>
            <p:cNvPr id="9233" name="Picture 34" descr="Computer_n_screen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648200" y="2229878"/>
              <a:ext cx="616373" cy="731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34" name="Picture 35" descr="Computer_n_screen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893560" y="3291819"/>
              <a:ext cx="616373" cy="731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35" name="Picture 36" descr="Computer_n_screen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025640" y="2229878"/>
              <a:ext cx="616373" cy="731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36" name="Line 37"/>
            <p:cNvSpPr>
              <a:spLocks noChangeShapeType="1"/>
            </p:cNvSpPr>
            <p:nvPr/>
          </p:nvSpPr>
          <p:spPr bwMode="auto">
            <a:xfrm flipH="1" flipV="1">
              <a:off x="5264573" y="2684995"/>
              <a:ext cx="484293" cy="758529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9220" name="Rectangle 69"/>
          <p:cNvSpPr>
            <a:spLocks noChangeArrowheads="1"/>
          </p:cNvSpPr>
          <p:nvPr/>
        </p:nvSpPr>
        <p:spPr bwMode="auto">
          <a:xfrm>
            <a:off x="4572000" y="1295400"/>
            <a:ext cx="1447800" cy="3200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9221" name="Rectangle 70"/>
          <p:cNvSpPr>
            <a:spLocks noChangeArrowheads="1"/>
          </p:cNvSpPr>
          <p:nvPr/>
        </p:nvSpPr>
        <p:spPr bwMode="auto">
          <a:xfrm>
            <a:off x="324468" y="5257800"/>
            <a:ext cx="8500917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i="0" dirty="0">
                <a:cs typeface="Arial" charset="0"/>
              </a:rPr>
              <a:t>In a </a:t>
            </a:r>
            <a:r>
              <a:rPr lang="en-US" sz="2200" b="1" i="0" dirty="0">
                <a:cs typeface="Arial" charset="0"/>
              </a:rPr>
              <a:t>partial mesh </a:t>
            </a:r>
            <a:r>
              <a:rPr lang="en-US" sz="2200" i="0" dirty="0">
                <a:cs typeface="Arial" charset="0"/>
              </a:rPr>
              <a:t>topology, all computers can connect to all others</a:t>
            </a:r>
          </a:p>
          <a:p>
            <a:r>
              <a:rPr lang="en-US" sz="2200" i="0" dirty="0">
                <a:cs typeface="Arial" charset="0"/>
              </a:rPr>
              <a:t>by going through no more than a few nodes.</a:t>
            </a:r>
            <a:endParaRPr lang="en-US" sz="2200" i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0" y="0"/>
            <a:ext cx="8534400" cy="762000"/>
          </a:xfrm>
        </p:spPr>
        <p:txBody>
          <a:bodyPr/>
          <a:lstStyle/>
          <a:p>
            <a:pPr eaLnBrk="1" hangingPunct="1"/>
            <a:r>
              <a:rPr lang="en-US" smtClean="0">
                <a:latin typeface="Arial" charset="0"/>
                <a:cs typeface="Arial" charset="0"/>
              </a:rPr>
              <a:t>Often networks combine topologies</a:t>
            </a:r>
          </a:p>
        </p:txBody>
      </p:sp>
      <p:pic>
        <p:nvPicPr>
          <p:cNvPr id="10243" name="Picture 5" descr="Bus-Backbone-for-Star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1066800"/>
            <a:ext cx="5414963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Text Box 6"/>
          <p:cNvSpPr txBox="1">
            <a:spLocks noChangeArrowheads="1"/>
          </p:cNvSpPr>
          <p:nvPr/>
        </p:nvSpPr>
        <p:spPr bwMode="auto">
          <a:xfrm>
            <a:off x="228600" y="1524000"/>
            <a:ext cx="1887538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latin typeface="+mn-lt"/>
              </a:rPr>
              <a:t>Accounting</a:t>
            </a:r>
          </a:p>
        </p:txBody>
      </p:sp>
      <p:sp>
        <p:nvSpPr>
          <p:cNvPr id="8197" name="Text Box 7"/>
          <p:cNvSpPr txBox="1">
            <a:spLocks noChangeArrowheads="1"/>
          </p:cNvSpPr>
          <p:nvPr/>
        </p:nvSpPr>
        <p:spPr bwMode="auto">
          <a:xfrm>
            <a:off x="7772400" y="1524000"/>
            <a:ext cx="1120775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latin typeface="+mn-lt"/>
              </a:rPr>
              <a:t>Sales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0" y="0"/>
            <a:ext cx="8915400" cy="762000"/>
          </a:xfrm>
        </p:spPr>
        <p:txBody>
          <a:bodyPr/>
          <a:lstStyle/>
          <a:p>
            <a:pPr eaLnBrk="1" hangingPunct="1"/>
            <a:r>
              <a:rPr lang="en-US" smtClean="0">
                <a:latin typeface="Arial" charset="0"/>
                <a:cs typeface="Arial" charset="0"/>
              </a:rPr>
              <a:t>Networks can be classified by distance</a:t>
            </a:r>
          </a:p>
        </p:txBody>
      </p:sp>
      <p:sp>
        <p:nvSpPr>
          <p:cNvPr id="9219" name="Text Box 4"/>
          <p:cNvSpPr txBox="1">
            <a:spLocks noChangeArrowheads="1"/>
          </p:cNvSpPr>
          <p:nvPr/>
        </p:nvSpPr>
        <p:spPr bwMode="auto">
          <a:xfrm>
            <a:off x="228600" y="1524000"/>
            <a:ext cx="3200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200" i="0" dirty="0">
                <a:latin typeface="+mn-lt"/>
              </a:rPr>
              <a:t>Local Area Network </a:t>
            </a:r>
            <a:r>
              <a:rPr lang="en-US" sz="2200" i="0" dirty="0">
                <a:solidFill>
                  <a:srgbClr val="002060"/>
                </a:solidFill>
                <a:latin typeface="+mn-lt"/>
              </a:rPr>
              <a:t>(LAN)</a:t>
            </a:r>
          </a:p>
        </p:txBody>
      </p:sp>
      <p:sp>
        <p:nvSpPr>
          <p:cNvPr id="9220" name="Rectangle 5"/>
          <p:cNvSpPr>
            <a:spLocks noChangeArrowheads="1"/>
          </p:cNvSpPr>
          <p:nvPr/>
        </p:nvSpPr>
        <p:spPr bwMode="auto">
          <a:xfrm>
            <a:off x="304800" y="4740275"/>
            <a:ext cx="26638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SzPct val="100000"/>
              <a:buFont typeface="Times" pitchFamily="18" charset="0"/>
              <a:buChar char="•"/>
              <a:defRPr/>
            </a:pPr>
            <a:r>
              <a:rPr lang="en-US" sz="2000" dirty="0"/>
              <a:t> </a:t>
            </a:r>
            <a:r>
              <a:rPr lang="en-US" sz="2000" i="0" dirty="0">
                <a:latin typeface="+mn-lt"/>
              </a:rPr>
              <a:t>In one building</a:t>
            </a:r>
          </a:p>
          <a:p>
            <a:pPr>
              <a:buSzPct val="100000"/>
              <a:buFont typeface="Times" pitchFamily="18" charset="0"/>
              <a:buChar char="•"/>
              <a:defRPr/>
            </a:pPr>
            <a:r>
              <a:rPr lang="en-US" sz="2000" i="0" dirty="0">
                <a:latin typeface="+mn-lt"/>
              </a:rPr>
              <a:t> Home or business</a:t>
            </a:r>
          </a:p>
        </p:txBody>
      </p:sp>
      <p:sp>
        <p:nvSpPr>
          <p:cNvPr id="9221" name="Rectangle 6"/>
          <p:cNvSpPr>
            <a:spLocks noChangeArrowheads="1"/>
          </p:cNvSpPr>
          <p:nvPr/>
        </p:nvSpPr>
        <p:spPr bwMode="auto">
          <a:xfrm>
            <a:off x="3455988" y="1219200"/>
            <a:ext cx="2212975" cy="117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en-US" sz="2200" i="0" dirty="0">
                <a:latin typeface="+mn-lt"/>
              </a:rPr>
              <a:t>Metropolitan</a:t>
            </a:r>
            <a:br>
              <a:rPr lang="en-US" sz="2200" i="0" dirty="0">
                <a:latin typeface="+mn-lt"/>
              </a:rPr>
            </a:br>
            <a:r>
              <a:rPr lang="en-US" sz="2200" i="0" dirty="0">
                <a:latin typeface="+mn-lt"/>
              </a:rPr>
              <a:t>Area Network </a:t>
            </a:r>
          </a:p>
          <a:p>
            <a:pPr algn="ctr">
              <a:lnSpc>
                <a:spcPct val="100000"/>
              </a:lnSpc>
              <a:defRPr/>
            </a:pPr>
            <a:r>
              <a:rPr lang="en-US" sz="2200" i="0" dirty="0">
                <a:solidFill>
                  <a:srgbClr val="002060"/>
                </a:solidFill>
                <a:latin typeface="+mn-lt"/>
              </a:rPr>
              <a:t>(MAN) </a:t>
            </a:r>
          </a:p>
        </p:txBody>
      </p:sp>
      <p:sp>
        <p:nvSpPr>
          <p:cNvPr id="9222" name="Rectangle 7"/>
          <p:cNvSpPr>
            <a:spLocks noChangeArrowheads="1"/>
          </p:cNvSpPr>
          <p:nvPr/>
        </p:nvSpPr>
        <p:spPr bwMode="auto">
          <a:xfrm>
            <a:off x="2971800" y="4724400"/>
            <a:ext cx="29718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SzPct val="100000"/>
              <a:buFont typeface="Times" pitchFamily="18" charset="0"/>
              <a:buChar char="•"/>
              <a:defRPr/>
            </a:pPr>
            <a:r>
              <a:rPr lang="en-US" sz="2000" dirty="0"/>
              <a:t> </a:t>
            </a:r>
            <a:r>
              <a:rPr lang="en-US" sz="2000" i="0" dirty="0">
                <a:latin typeface="+mn-lt"/>
              </a:rPr>
              <a:t>Multiple locations</a:t>
            </a:r>
          </a:p>
          <a:p>
            <a:pPr>
              <a:buSzPct val="100000"/>
              <a:buFont typeface="Times" pitchFamily="18" charset="0"/>
              <a:buChar char="•"/>
              <a:defRPr/>
            </a:pPr>
            <a:r>
              <a:rPr lang="en-US" sz="2000" i="0" dirty="0">
                <a:latin typeface="+mn-lt"/>
              </a:rPr>
              <a:t> One city or region</a:t>
            </a:r>
          </a:p>
          <a:p>
            <a:pPr>
              <a:buSzPct val="100000"/>
              <a:buFont typeface="Times" pitchFamily="18" charset="0"/>
              <a:buChar char="•"/>
              <a:defRPr/>
            </a:pPr>
            <a:r>
              <a:rPr lang="en-US" sz="2000" i="0" dirty="0">
                <a:latin typeface="+mn-lt"/>
              </a:rPr>
              <a:t> Business, school, </a:t>
            </a:r>
          </a:p>
          <a:p>
            <a:pPr>
              <a:buSzPct val="100000"/>
              <a:defRPr/>
            </a:pPr>
            <a:r>
              <a:rPr lang="en-US" sz="2000" i="0" dirty="0">
                <a:latin typeface="+mn-lt"/>
              </a:rPr>
              <a:t>  or local government</a:t>
            </a:r>
          </a:p>
        </p:txBody>
      </p:sp>
      <p:sp>
        <p:nvSpPr>
          <p:cNvPr id="9223" name="Rectangle 9"/>
          <p:cNvSpPr>
            <a:spLocks noChangeArrowheads="1"/>
          </p:cNvSpPr>
          <p:nvPr/>
        </p:nvSpPr>
        <p:spPr bwMode="auto">
          <a:xfrm>
            <a:off x="6019800" y="1295400"/>
            <a:ext cx="291465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200" i="0" dirty="0">
                <a:latin typeface="+mn-lt"/>
              </a:rPr>
              <a:t>Wide Area Network</a:t>
            </a:r>
          </a:p>
          <a:p>
            <a:pPr algn="ctr">
              <a:defRPr/>
            </a:pPr>
            <a:r>
              <a:rPr lang="en-US" sz="2200" i="0" dirty="0">
                <a:solidFill>
                  <a:srgbClr val="002060"/>
                </a:solidFill>
                <a:latin typeface="+mn-lt"/>
              </a:rPr>
              <a:t>(WAN)</a:t>
            </a:r>
          </a:p>
        </p:txBody>
      </p:sp>
      <p:sp>
        <p:nvSpPr>
          <p:cNvPr id="9224" name="Rectangle 10"/>
          <p:cNvSpPr>
            <a:spLocks noChangeArrowheads="1"/>
          </p:cNvSpPr>
          <p:nvPr/>
        </p:nvSpPr>
        <p:spPr bwMode="auto">
          <a:xfrm>
            <a:off x="5922963" y="4724400"/>
            <a:ext cx="3221037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buSzPct val="100000"/>
              <a:buFont typeface="Times" pitchFamily="18" charset="0"/>
              <a:buChar char="•"/>
              <a:defRPr/>
            </a:pPr>
            <a:r>
              <a:rPr lang="en-US" sz="2000" i="0" dirty="0">
                <a:latin typeface="+mn-lt"/>
              </a:rPr>
              <a:t> Covers a large area</a:t>
            </a:r>
          </a:p>
          <a:p>
            <a:pPr>
              <a:lnSpc>
                <a:spcPct val="100000"/>
              </a:lnSpc>
              <a:buSzPct val="100000"/>
              <a:buFont typeface="Times" pitchFamily="18" charset="0"/>
              <a:buChar char="•"/>
              <a:defRPr/>
            </a:pPr>
            <a:r>
              <a:rPr lang="en-US" sz="2000" i="0" dirty="0">
                <a:latin typeface="+mn-lt"/>
              </a:rPr>
              <a:t> International business</a:t>
            </a:r>
          </a:p>
          <a:p>
            <a:pPr>
              <a:lnSpc>
                <a:spcPct val="100000"/>
              </a:lnSpc>
              <a:buSzPct val="100000"/>
              <a:buFont typeface="Times" pitchFamily="18" charset="0"/>
              <a:buChar char="•"/>
              <a:defRPr/>
            </a:pPr>
            <a:r>
              <a:rPr lang="en-US" sz="2000" i="0" dirty="0">
                <a:latin typeface="+mn-lt"/>
              </a:rPr>
              <a:t> The Internet</a:t>
            </a:r>
          </a:p>
          <a:p>
            <a:pPr>
              <a:defRPr/>
            </a:pPr>
            <a:endParaRPr lang="en-US" sz="2000" dirty="0"/>
          </a:p>
        </p:txBody>
      </p:sp>
      <p:pic>
        <p:nvPicPr>
          <p:cNvPr id="11273" name="Picture 11" descr="MA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2514600"/>
            <a:ext cx="2657475" cy="190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5" name="Picture 13" descr="WAN-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2057400"/>
            <a:ext cx="2692400" cy="223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" y="2395538"/>
            <a:ext cx="281940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st1">
  <a:themeElements>
    <a:clrScheme name="test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st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rgbClr val="2B5A9C"/>
          </a:buClr>
          <a:buSzPct val="60000"/>
          <a:buFont typeface="Times" pitchFamily="18" charset="0"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rgbClr val="2B5A9C"/>
          </a:buClr>
          <a:buSzPct val="60000"/>
          <a:buFont typeface="Times" pitchFamily="18" charset="0"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st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418</Words>
  <Application>Microsoft Office PowerPoint</Application>
  <PresentationFormat>On-screen Show (4:3)</PresentationFormat>
  <Paragraphs>69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test1</vt:lpstr>
      <vt:lpstr>Unit 3, Lesson 6  Types of Network Topologies</vt:lpstr>
      <vt:lpstr>A network topology describes how computers are arranged on a network</vt:lpstr>
      <vt:lpstr>Star topology connects using a hub or a switch</vt:lpstr>
      <vt:lpstr>A token ring network uses an MAU hub</vt:lpstr>
      <vt:lpstr>Bus topology has a central cable</vt:lpstr>
      <vt:lpstr>Full mesh topology provides complete linking </vt:lpstr>
      <vt:lpstr>Partial mesh topology provides many routes </vt:lpstr>
      <vt:lpstr>Often networks combine topologies</vt:lpstr>
      <vt:lpstr>Networks can be classified by distance</vt:lpstr>
      <vt:lpstr>On peer-to-peer networks, all computers are equal</vt:lpstr>
      <vt:lpstr>In client/server networks, shared resources are accessed from a server</vt:lpstr>
      <vt:lpstr>Modern data storage facilities have server farms </vt:lpstr>
      <vt:lpstr>Building a network requires planning each aspect of how the computers connect and communicate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2013-07-04T16:24:40Z</dcterms:created>
  <dcterms:modified xsi:type="dcterms:W3CDTF">2013-07-04T16:26:03Z</dcterms:modified>
</cp:coreProperties>
</file>